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2"/>
    <p:sldId id="262" r:id="rId3"/>
    <p:sldId id="259" r:id="rId4"/>
    <p:sldId id="258" r:id="rId5"/>
    <p:sldId id="260" r:id="rId6"/>
    <p:sldId id="261" r:id="rId7"/>
    <p:sldId id="263" r:id="rId8"/>
    <p:sldId id="264" r:id="rId9"/>
    <p:sldId id="265"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60"/>
    <p:restoredTop sz="70940"/>
  </p:normalViewPr>
  <p:slideViewPr>
    <p:cSldViewPr snapToGrid="0" snapToObjects="1">
      <p:cViewPr>
        <p:scale>
          <a:sx n="76" d="100"/>
          <a:sy n="76" d="100"/>
        </p:scale>
        <p:origin x="1616"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15D27-A22D-D14A-ABA2-0E7994364DC8}"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A3624-76B2-9B40-BE05-B95AD43EDBF4}" type="slidenum">
              <a:rPr lang="en-US" smtClean="0"/>
              <a:t>‹#›</a:t>
            </a:fld>
            <a:endParaRPr lang="en-US"/>
          </a:p>
        </p:txBody>
      </p:sp>
    </p:spTree>
    <p:extLst>
      <p:ext uri="{BB962C8B-B14F-4D97-AF65-F5344CB8AC3E}">
        <p14:creationId xmlns:p14="http://schemas.microsoft.com/office/powerpoint/2010/main" val="606117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WhatsApp has recently caused quite a stir In the media when they announced an update to their terms and conditions. While the update itself is nothing to worry about, it did spark an interest in me to do some digging into exactly what privacy is, and why everyone should be concerned about it. </a:t>
            </a:r>
          </a:p>
          <a:p>
            <a:endParaRPr lang="en-US" dirty="0"/>
          </a:p>
        </p:txBody>
      </p:sp>
      <p:sp>
        <p:nvSpPr>
          <p:cNvPr id="4" name="Slide Number Placeholder 3"/>
          <p:cNvSpPr>
            <a:spLocks noGrp="1"/>
          </p:cNvSpPr>
          <p:nvPr>
            <p:ph type="sldNum" sz="quarter" idx="5"/>
          </p:nvPr>
        </p:nvSpPr>
        <p:spPr/>
        <p:txBody>
          <a:bodyPr/>
          <a:lstStyle/>
          <a:p>
            <a:fld id="{96DA3624-76B2-9B40-BE05-B95AD43EDBF4}" type="slidenum">
              <a:rPr lang="en-US" smtClean="0"/>
              <a:t>1</a:t>
            </a:fld>
            <a:endParaRPr lang="en-US"/>
          </a:p>
        </p:txBody>
      </p:sp>
    </p:spTree>
    <p:extLst>
      <p:ext uri="{BB962C8B-B14F-4D97-AF65-F5344CB8AC3E}">
        <p14:creationId xmlns:p14="http://schemas.microsoft.com/office/powerpoint/2010/main" val="1206496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prepared to trade for our private information and the people who connected to us? The answer to that clickbait quiz?</a:t>
            </a:r>
          </a:p>
          <a:p>
            <a:endParaRPr lang="en-US" dirty="0"/>
          </a:p>
          <a:p>
            <a:r>
              <a:rPr lang="en-US" dirty="0"/>
              <a:t>Friends of mine were talking about deep fakes and how they are used, and then he sent me this as a joke. Now not only does this demonstrate how I could be faked, but it also shows the kind of access my friends have to me. He uploaded my image to some web site and generated this. Anyone can do that now. </a:t>
            </a:r>
          </a:p>
          <a:p>
            <a:endParaRPr lang="en-US" dirty="0"/>
          </a:p>
          <a:p>
            <a:r>
              <a:rPr lang="en-US" dirty="0"/>
              <a:t>The implications of this are quite scary – I have not been able to unlock my iPhone with this, but it does feel like it goes a little bit beyond the dangers of photoshopping. </a:t>
            </a:r>
          </a:p>
          <a:p>
            <a:endParaRPr lang="en-US" dirty="0"/>
          </a:p>
          <a:p>
            <a:endParaRPr lang="en-US" dirty="0"/>
          </a:p>
        </p:txBody>
      </p:sp>
      <p:sp>
        <p:nvSpPr>
          <p:cNvPr id="4" name="Slide Number Placeholder 3"/>
          <p:cNvSpPr>
            <a:spLocks noGrp="1"/>
          </p:cNvSpPr>
          <p:nvPr>
            <p:ph type="sldNum" sz="quarter" idx="5"/>
          </p:nvPr>
        </p:nvSpPr>
        <p:spPr/>
        <p:txBody>
          <a:bodyPr/>
          <a:lstStyle/>
          <a:p>
            <a:fld id="{96DA3624-76B2-9B40-BE05-B95AD43EDBF4}" type="slidenum">
              <a:rPr lang="en-US" smtClean="0"/>
              <a:t>10</a:t>
            </a:fld>
            <a:endParaRPr lang="en-US"/>
          </a:p>
        </p:txBody>
      </p:sp>
    </p:spTree>
    <p:extLst>
      <p:ext uri="{BB962C8B-B14F-4D97-AF65-F5344CB8AC3E}">
        <p14:creationId xmlns:p14="http://schemas.microsoft.com/office/powerpoint/2010/main" val="1078208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down this rabbit hole, I would like to take a moment to tell you:</a:t>
            </a:r>
          </a:p>
          <a:p>
            <a:endParaRPr lang="en-US" dirty="0"/>
          </a:p>
          <a:p>
            <a:r>
              <a:rPr lang="en-US" dirty="0"/>
              <a:t> - The idea is not to cause panic, but to inform</a:t>
            </a:r>
          </a:p>
          <a:p>
            <a:pPr marL="171450" indent="-171450">
              <a:buFontTx/>
              <a:buChar char="-"/>
            </a:pPr>
            <a:r>
              <a:rPr lang="en-US" dirty="0"/>
              <a:t>We are responsible for our own privacy and the companies that I mention are not out to get us, they are out to make a profit</a:t>
            </a:r>
          </a:p>
          <a:p>
            <a:pPr marL="171450" indent="-171450">
              <a:buFontTx/>
              <a:buChar char="-"/>
            </a:pPr>
            <a:r>
              <a:rPr lang="en-US" dirty="0"/>
              <a:t>I believe that society and end users have caused a lot of the problem that exists today regarding privacy</a:t>
            </a:r>
          </a:p>
          <a:p>
            <a:pPr marL="628650" lvl="1" indent="-171450">
              <a:buFontTx/>
              <a:buChar char="-"/>
            </a:pPr>
            <a:r>
              <a:rPr lang="en-US" dirty="0"/>
              <a:t>In general, people want digital services for free, but they cost money to produce. </a:t>
            </a:r>
          </a:p>
          <a:p>
            <a:pPr marL="628650" lvl="1" indent="-171450">
              <a:buFontTx/>
              <a:buChar char="-"/>
            </a:pPr>
            <a:r>
              <a:rPr lang="en-US" dirty="0"/>
              <a:t>We complain about fake news, but so few pay for quality journalism</a:t>
            </a:r>
          </a:p>
        </p:txBody>
      </p:sp>
      <p:sp>
        <p:nvSpPr>
          <p:cNvPr id="4" name="Slide Number Placeholder 3"/>
          <p:cNvSpPr>
            <a:spLocks noGrp="1"/>
          </p:cNvSpPr>
          <p:nvPr>
            <p:ph type="sldNum" sz="quarter" idx="5"/>
          </p:nvPr>
        </p:nvSpPr>
        <p:spPr/>
        <p:txBody>
          <a:bodyPr/>
          <a:lstStyle/>
          <a:p>
            <a:fld id="{96DA3624-76B2-9B40-BE05-B95AD43EDBF4}" type="slidenum">
              <a:rPr lang="en-US" smtClean="0"/>
              <a:t>2</a:t>
            </a:fld>
            <a:endParaRPr lang="en-US"/>
          </a:p>
        </p:txBody>
      </p:sp>
    </p:spTree>
    <p:extLst>
      <p:ext uri="{BB962C8B-B14F-4D97-AF65-F5344CB8AC3E}">
        <p14:creationId xmlns:p14="http://schemas.microsoft.com/office/powerpoint/2010/main" val="19581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common misconceptions about privacy</a:t>
            </a:r>
          </a:p>
          <a:p>
            <a:endParaRPr lang="en-US" dirty="0"/>
          </a:p>
          <a:p>
            <a:pPr marL="171450" indent="-171450">
              <a:buFontTx/>
              <a:buChar char="-"/>
            </a:pPr>
            <a:r>
              <a:rPr lang="en-US" dirty="0"/>
              <a:t>“</a:t>
            </a:r>
            <a:r>
              <a:rPr lang="en-GB" dirty="0"/>
              <a:t>You have zero privacy anyway, get over it” - Scott McNealy, CEO Sun Microsystems 1999 – while he was deeply criticised at the time, it’s a sentiment a lot of people echo when they make claims like “well, you’re on Facebook” or “you have a tracker in your pocket”</a:t>
            </a:r>
          </a:p>
          <a:p>
            <a:pPr marL="171450" indent="-171450">
              <a:buFontTx/>
              <a:buChar char="-"/>
            </a:pPr>
            <a:endParaRPr lang="en-US" dirty="0"/>
          </a:p>
          <a:p>
            <a:pPr marL="171450" indent="-171450">
              <a:buFontTx/>
              <a:buChar char="-"/>
            </a:pPr>
            <a:r>
              <a:rPr lang="en-US" dirty="0"/>
              <a:t>“I’m not interesting enough”</a:t>
            </a:r>
          </a:p>
          <a:p>
            <a:pPr marL="628650" lvl="1" indent="-171450">
              <a:buFontTx/>
              <a:buChar char="-"/>
            </a:pPr>
            <a:r>
              <a:rPr lang="en-US" dirty="0"/>
              <a:t>As a person, you are most definitely interesting enough.</a:t>
            </a:r>
          </a:p>
          <a:p>
            <a:pPr marL="628650" lvl="1" indent="-171450">
              <a:buFontTx/>
              <a:buChar char="-"/>
            </a:pPr>
            <a:r>
              <a:rPr lang="en-US" dirty="0"/>
              <a:t>If you think your activities are just not enough to warrant consideration from the likes of Google and Facebook, just remember that while on an individual level each of us may not be of enough import to make an impact, the behaviour of large masses of people certainly does. Google turned a single text input into an industry. Just by knowing  for what people are searching they have become a giant so large they have to protect themselves from becoming a verb. In January this year, reddit users caused GameStop stock price to skyrocket and imbalance the market. As part of a group, we always have some impact.</a:t>
            </a:r>
          </a:p>
          <a:p>
            <a:pPr marL="171450" lvl="0" indent="-171450">
              <a:buFontTx/>
              <a:buChar char="-"/>
            </a:pPr>
            <a:r>
              <a:rPr lang="en-US" dirty="0"/>
              <a:t>Ultimately, private information must have value, otherwise we wouldn’t need passwords on our bank accounts.</a:t>
            </a:r>
          </a:p>
        </p:txBody>
      </p:sp>
      <p:sp>
        <p:nvSpPr>
          <p:cNvPr id="4" name="Slide Number Placeholder 3"/>
          <p:cNvSpPr>
            <a:spLocks noGrp="1"/>
          </p:cNvSpPr>
          <p:nvPr>
            <p:ph type="sldNum" sz="quarter" idx="5"/>
          </p:nvPr>
        </p:nvSpPr>
        <p:spPr/>
        <p:txBody>
          <a:bodyPr/>
          <a:lstStyle/>
          <a:p>
            <a:fld id="{96DA3624-76B2-9B40-BE05-B95AD43EDBF4}" type="slidenum">
              <a:rPr lang="en-US" smtClean="0"/>
              <a:t>3</a:t>
            </a:fld>
            <a:endParaRPr lang="en-US"/>
          </a:p>
        </p:txBody>
      </p:sp>
    </p:spTree>
    <p:extLst>
      <p:ext uri="{BB962C8B-B14F-4D97-AF65-F5344CB8AC3E}">
        <p14:creationId xmlns:p14="http://schemas.microsoft.com/office/powerpoint/2010/main" val="1677436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What is Privacy?</a:t>
            </a:r>
          </a:p>
          <a:p>
            <a:endParaRPr lang="en-US" dirty="0"/>
          </a:p>
          <a:p>
            <a:r>
              <a:rPr lang="en-US" dirty="0"/>
              <a:t>Cambridge dictionary: “someone's right to keep their personal matters and relationships secret”</a:t>
            </a:r>
          </a:p>
          <a:p>
            <a:endParaRPr lang="en-US" dirty="0"/>
          </a:p>
          <a:p>
            <a:r>
              <a:rPr lang="en-US" dirty="0"/>
              <a:t>It’s a collection of anything that could be used to identify you, or something about you</a:t>
            </a:r>
          </a:p>
          <a:p>
            <a:endParaRPr lang="en-US" dirty="0"/>
          </a:p>
          <a:p>
            <a:r>
              <a:rPr lang="en-US" dirty="0"/>
              <a:t>[CLICK] Contacts</a:t>
            </a:r>
          </a:p>
          <a:p>
            <a:r>
              <a:rPr lang="en-US" dirty="0"/>
              <a:t>Location</a:t>
            </a:r>
          </a:p>
          <a:p>
            <a:r>
              <a:rPr lang="en-US" dirty="0"/>
              <a:t>Habits</a:t>
            </a:r>
          </a:p>
          <a:p>
            <a:r>
              <a:rPr lang="en-US" dirty="0"/>
              <a:t>Battery</a:t>
            </a:r>
          </a:p>
          <a:p>
            <a:endParaRPr lang="en-US" dirty="0"/>
          </a:p>
          <a:p>
            <a:r>
              <a:rPr lang="en-US" dirty="0"/>
              <a:t>I think privacy and security are quite interlinked. The manner in which we share information can be used to uniquely identify us. Think about your bank asking you what your most recent transaction was in order to verify your identity. Some things like proof of address are an absolute joke, as document forgery isn’t exactly new technology.</a:t>
            </a:r>
          </a:p>
        </p:txBody>
      </p:sp>
      <p:sp>
        <p:nvSpPr>
          <p:cNvPr id="4" name="Slide Number Placeholder 3"/>
          <p:cNvSpPr>
            <a:spLocks noGrp="1"/>
          </p:cNvSpPr>
          <p:nvPr>
            <p:ph type="sldNum" sz="quarter" idx="5"/>
          </p:nvPr>
        </p:nvSpPr>
        <p:spPr/>
        <p:txBody>
          <a:bodyPr/>
          <a:lstStyle/>
          <a:p>
            <a:fld id="{96DA3624-76B2-9B40-BE05-B95AD43EDBF4}" type="slidenum">
              <a:rPr lang="en-US" smtClean="0"/>
              <a:t>4</a:t>
            </a:fld>
            <a:endParaRPr lang="en-US"/>
          </a:p>
        </p:txBody>
      </p:sp>
    </p:spTree>
    <p:extLst>
      <p:ext uri="{BB962C8B-B14F-4D97-AF65-F5344CB8AC3E}">
        <p14:creationId xmlns:p14="http://schemas.microsoft.com/office/powerpoint/2010/main" val="1831012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if there is one thing we have learned from the pandemic, it’s that our actions have affects on others. The choices we make about our own health can impact the group in unprecedented ways. From wearing masks to second hand smoke, we have an impact on those around us and we should be at least aware of the degree to which we affect peoples lives.</a:t>
            </a:r>
          </a:p>
          <a:p>
            <a:endParaRPr lang="en-US" dirty="0"/>
          </a:p>
          <a:p>
            <a:r>
              <a:rPr lang="en-US" dirty="0"/>
              <a:t>When we like or comment on Facebook, other people have access to the conversation. Facebook is interested in seeing what makes groups of people move. This took a bizarre twist in the pandemic as mental health, fear and </a:t>
            </a:r>
            <a:r>
              <a:rPr lang="en-US" dirty="0" err="1"/>
              <a:t>confustion</a:t>
            </a:r>
            <a:r>
              <a:rPr lang="en-US" dirty="0"/>
              <a:t> started gripping people and more negative conversations started appearing. I realized that I could not have meaningful discourse on the internet a while ago, but it’s so hard realizing I needed to cut certain people out of my life because their ideology was not only in conflict to my own, but to that of public health. I realized I need to cut these people out because I was concerned that the idea may spread through my interactions in those discussions.</a:t>
            </a:r>
          </a:p>
        </p:txBody>
      </p:sp>
      <p:sp>
        <p:nvSpPr>
          <p:cNvPr id="4" name="Slide Number Placeholder 3"/>
          <p:cNvSpPr>
            <a:spLocks noGrp="1"/>
          </p:cNvSpPr>
          <p:nvPr>
            <p:ph type="sldNum" sz="quarter" idx="5"/>
          </p:nvPr>
        </p:nvSpPr>
        <p:spPr/>
        <p:txBody>
          <a:bodyPr/>
          <a:lstStyle/>
          <a:p>
            <a:fld id="{96DA3624-76B2-9B40-BE05-B95AD43EDBF4}" type="slidenum">
              <a:rPr lang="en-US" smtClean="0"/>
              <a:t>5</a:t>
            </a:fld>
            <a:endParaRPr lang="en-US"/>
          </a:p>
        </p:txBody>
      </p:sp>
    </p:spTree>
    <p:extLst>
      <p:ext uri="{BB962C8B-B14F-4D97-AF65-F5344CB8AC3E}">
        <p14:creationId xmlns:p14="http://schemas.microsoft.com/office/powerpoint/2010/main" val="18942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While they have valid uses, it has to be said that once a company has access to the data, it should be considered as potentially breached. Sometimes an app needs that type of information, a messaging app without contacts is useless, and one where contacts have to be added manually is useless. But we still need to be able to trust they aren’t monitoring behaviour. And unfortunately – WhatsApp does just that. They track BEHAVIOUR:</a:t>
            </a:r>
          </a:p>
          <a:p>
            <a:pPr marL="0" indent="0">
              <a:buFontTx/>
              <a:buNone/>
            </a:pPr>
            <a:endParaRPr lang="en-US" dirty="0"/>
          </a:p>
          <a:p>
            <a:pPr marL="0" indent="0">
              <a:buFontTx/>
              <a:buNone/>
            </a:pPr>
            <a:r>
              <a:rPr lang="en-US" dirty="0"/>
              <a:t>“</a:t>
            </a:r>
            <a:r>
              <a:rPr lang="en-GB" dirty="0"/>
              <a:t>[WhatsApp] collects information about your activity on [their] Services, like service-related, diagnostic, and performance information. This includes information about your activity (including how you use [their] Services, your Services settings, how you interact with others using [their] Services (including when you interact with a business), and the time, frequency, and duration of your activities and interactions), log files, and diagnostic, crash, website, and performance logs and reports. </a:t>
            </a:r>
            <a:r>
              <a:rPr lang="en-US" dirty="0"/>
              <a:t>”</a:t>
            </a:r>
          </a:p>
          <a:p>
            <a:endParaRPr lang="en-US" dirty="0"/>
          </a:p>
          <a:p>
            <a:endParaRPr lang="en-US" dirty="0"/>
          </a:p>
          <a:p>
            <a:r>
              <a:rPr lang="en-US" dirty="0"/>
              <a:t>“</a:t>
            </a:r>
            <a:r>
              <a:rPr lang="en-GB" dirty="0"/>
              <a:t>[Telegram] may share your personal data with: </a:t>
            </a:r>
            <a:r>
              <a:rPr lang="en-GB" i="1" dirty="0"/>
              <a:t>(1)</a:t>
            </a:r>
            <a:r>
              <a:rPr lang="en-GB" dirty="0"/>
              <a:t> [their] parent company, Telegram Group Inc, located in the British Virgin Islands; and </a:t>
            </a:r>
            <a:r>
              <a:rPr lang="en-GB" i="1" dirty="0"/>
              <a:t>(2)</a:t>
            </a:r>
            <a:r>
              <a:rPr lang="en-GB" dirty="0"/>
              <a:t> Telegram FZ-LLC, a group member located in Dubai, to help provide, improve and support our Services. [The claim they] will implement appropriate safeguards to protect the security and integrity of that personal data</a:t>
            </a:r>
            <a:r>
              <a:rPr lang="en-US" dirty="0"/>
              <a:t>” – They do at least admit why they track certain types of behaviour, for example, so that most frequently contacted contacts appear first in a search list.</a:t>
            </a:r>
          </a:p>
          <a:p>
            <a:endParaRPr lang="en-US" dirty="0"/>
          </a:p>
          <a:p>
            <a:r>
              <a:rPr lang="en-US" dirty="0"/>
              <a:t>Signal’s terms and conditions are little more sparse for my liking – so I started digging in manifest files.</a:t>
            </a:r>
          </a:p>
          <a:p>
            <a:endParaRPr lang="en-US" dirty="0"/>
          </a:p>
          <a:p>
            <a:r>
              <a:rPr lang="en-US" dirty="0"/>
              <a:t>Android apps have a very neat feature known as a manifest file. This file is a record of every screen in an app, as well as any “broadcast receiver” – which we all know as a subscriber in a publish subscribe model. There are three types of broadcast in an Android app</a:t>
            </a:r>
          </a:p>
          <a:p>
            <a:pPr marL="171450" indent="-171450">
              <a:buFontTx/>
              <a:buChar char="-"/>
            </a:pPr>
            <a:r>
              <a:rPr lang="en-US" dirty="0"/>
              <a:t>System global</a:t>
            </a:r>
          </a:p>
          <a:p>
            <a:pPr marL="171450" indent="-171450">
              <a:buFontTx/>
              <a:buChar char="-"/>
            </a:pPr>
            <a:r>
              <a:rPr lang="en-US" dirty="0"/>
              <a:t>App global</a:t>
            </a:r>
          </a:p>
          <a:p>
            <a:pPr marL="171450" indent="-171450">
              <a:buFontTx/>
              <a:buChar char="-"/>
            </a:pPr>
            <a:r>
              <a:rPr lang="en-US" dirty="0"/>
              <a:t>App local</a:t>
            </a:r>
          </a:p>
          <a:p>
            <a:pPr marL="171450" indent="-171450">
              <a:buFontTx/>
              <a:buChar char="-"/>
            </a:pPr>
            <a:endParaRPr lang="en-US" dirty="0"/>
          </a:p>
          <a:p>
            <a:pPr marL="0" indent="0">
              <a:buFontTx/>
              <a:buNone/>
            </a:pPr>
            <a:r>
              <a:rPr lang="en-US" dirty="0"/>
              <a:t>One interesting thing I have found while digging through all these apps was not that they take so much data from the phones, but how much data they collect and share amongst their own community of apps. So many apps have a link to an </a:t>
            </a:r>
            <a:r>
              <a:rPr lang="en-US" dirty="0" err="1"/>
              <a:t>amazom.com</a:t>
            </a:r>
            <a:r>
              <a:rPr lang="en-US" dirty="0"/>
              <a:t> cookie jar, for example. </a:t>
            </a:r>
          </a:p>
        </p:txBody>
      </p:sp>
      <p:sp>
        <p:nvSpPr>
          <p:cNvPr id="4" name="Slide Number Placeholder 3"/>
          <p:cNvSpPr>
            <a:spLocks noGrp="1"/>
          </p:cNvSpPr>
          <p:nvPr>
            <p:ph type="sldNum" sz="quarter" idx="5"/>
          </p:nvPr>
        </p:nvSpPr>
        <p:spPr/>
        <p:txBody>
          <a:bodyPr/>
          <a:lstStyle/>
          <a:p>
            <a:fld id="{96DA3624-76B2-9B40-BE05-B95AD43EDBF4}" type="slidenum">
              <a:rPr lang="en-US" smtClean="0"/>
              <a:t>6</a:t>
            </a:fld>
            <a:endParaRPr lang="en-US"/>
          </a:p>
        </p:txBody>
      </p:sp>
    </p:spTree>
    <p:extLst>
      <p:ext uri="{BB962C8B-B14F-4D97-AF65-F5344CB8AC3E}">
        <p14:creationId xmlns:p14="http://schemas.microsoft.com/office/powerpoint/2010/main" val="1412527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people are scared of location, Bluetooth, </a:t>
            </a:r>
            <a:r>
              <a:rPr lang="en-US" dirty="0" err="1"/>
              <a:t>etc</a:t>
            </a:r>
            <a:r>
              <a:rPr lang="en-US" dirty="0"/>
              <a:t> being shared. Me? I scared of my battery information. Location and Bluetooth can be turned off, and a lot of privacy work has been done in these areas over the last few years. Android is coming out with new protections regarding location every update, and Bluetooth Low energy stupidly requires location access because a device’s MAC address can be uniquely identified and therefore the device pinpointed, but I’m pretty sure we could achieve the same effect with multiple local </a:t>
            </a:r>
            <a:r>
              <a:rPr lang="en-US" dirty="0" err="1"/>
              <a:t>wifi</a:t>
            </a:r>
            <a:r>
              <a:rPr lang="en-US" dirty="0"/>
              <a:t> hotspots. Anyway, a lot of these privacy “quick wins” are now guarded by user controlled gates – users have to opt in specifically to share that data with  a company</a:t>
            </a:r>
          </a:p>
          <a:p>
            <a:endParaRPr lang="en-US" dirty="0"/>
          </a:p>
          <a:p>
            <a:r>
              <a:rPr lang="en-US" dirty="0"/>
              <a:t>Battery is one of the most interesting things I have found to be tracked, not just by apps but websites as well.</a:t>
            </a:r>
          </a:p>
          <a:p>
            <a:endParaRPr lang="en-US" dirty="0"/>
          </a:p>
          <a:p>
            <a:r>
              <a:rPr lang="en-US" dirty="0"/>
              <a:t>In 2017, University of Princeton researchers proved that the “battery status API” for HTML5 demonstrated that by using adverts (sockets) they could track unique users even when they switched to private browsing or using a VPN, but monitoring the state of the battery. The longer a user stays connected, the more likely they are to be tracked. </a:t>
            </a:r>
          </a:p>
          <a:p>
            <a:endParaRPr lang="en-US" dirty="0"/>
          </a:p>
          <a:p>
            <a:r>
              <a:rPr lang="en-US" dirty="0"/>
              <a:t>On a mobile phone battery status has a lot more to say about behavior than simple browsing habits.</a:t>
            </a:r>
          </a:p>
          <a:p>
            <a:endParaRPr lang="en-US" dirty="0"/>
          </a:p>
          <a:p>
            <a:r>
              <a:rPr lang="en-US" dirty="0"/>
              <a:t>Interestingly enough, Telegram and Signal do not track battery, while WhatsApp and FB messenger does. </a:t>
            </a:r>
          </a:p>
          <a:p>
            <a:endParaRPr lang="en-US" dirty="0"/>
          </a:p>
          <a:p>
            <a:r>
              <a:rPr lang="en-US" dirty="0"/>
              <a:t>https://</a:t>
            </a:r>
            <a:r>
              <a:rPr lang="en-US" dirty="0" err="1"/>
              <a:t>eprint.iacr.org</a:t>
            </a:r>
            <a:r>
              <a:rPr lang="en-US" dirty="0"/>
              <a:t>/2015/616.pdf</a:t>
            </a:r>
          </a:p>
        </p:txBody>
      </p:sp>
      <p:sp>
        <p:nvSpPr>
          <p:cNvPr id="4" name="Slide Number Placeholder 3"/>
          <p:cNvSpPr>
            <a:spLocks noGrp="1"/>
          </p:cNvSpPr>
          <p:nvPr>
            <p:ph type="sldNum" sz="quarter" idx="5"/>
          </p:nvPr>
        </p:nvSpPr>
        <p:spPr/>
        <p:txBody>
          <a:bodyPr/>
          <a:lstStyle/>
          <a:p>
            <a:fld id="{96DA3624-76B2-9B40-BE05-B95AD43EDBF4}" type="slidenum">
              <a:rPr lang="en-US" smtClean="0"/>
              <a:t>7</a:t>
            </a:fld>
            <a:endParaRPr lang="en-US"/>
          </a:p>
        </p:txBody>
      </p:sp>
    </p:spTree>
    <p:extLst>
      <p:ext uri="{BB962C8B-B14F-4D97-AF65-F5344CB8AC3E}">
        <p14:creationId xmlns:p14="http://schemas.microsoft.com/office/powerpoint/2010/main" val="841058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seems that at least on the surface, companies are responding. Every day we’re seeing new policies being put into place regarding giving the user back their sense of privacy. </a:t>
            </a:r>
          </a:p>
        </p:txBody>
      </p:sp>
      <p:sp>
        <p:nvSpPr>
          <p:cNvPr id="4" name="Slide Number Placeholder 3"/>
          <p:cNvSpPr>
            <a:spLocks noGrp="1"/>
          </p:cNvSpPr>
          <p:nvPr>
            <p:ph type="sldNum" sz="quarter" idx="5"/>
          </p:nvPr>
        </p:nvSpPr>
        <p:spPr/>
        <p:txBody>
          <a:bodyPr/>
          <a:lstStyle/>
          <a:p>
            <a:fld id="{96DA3624-76B2-9B40-BE05-B95AD43EDBF4}" type="slidenum">
              <a:rPr lang="en-US" smtClean="0"/>
              <a:t>8</a:t>
            </a:fld>
            <a:endParaRPr lang="en-US"/>
          </a:p>
        </p:txBody>
      </p:sp>
    </p:spTree>
    <p:extLst>
      <p:ext uri="{BB962C8B-B14F-4D97-AF65-F5344CB8AC3E}">
        <p14:creationId xmlns:p14="http://schemas.microsoft.com/office/powerpoint/2010/main" val="115747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we prepared to trade for our private information and the people who connected to us? The answer to that clickbait quiz?</a:t>
            </a:r>
          </a:p>
          <a:p>
            <a:endParaRPr lang="en-US" dirty="0"/>
          </a:p>
          <a:p>
            <a:r>
              <a:rPr lang="en-US" dirty="0"/>
              <a:t>Friends of mine were talking about deep fakes and how they are used, and then he sent me this as a joke. Now not only does this demonstrate how I could be faked, but it also shows the kind of access my friends have to me. He uploaded my image to some web site and generated this. Anyone can do that now. </a:t>
            </a:r>
          </a:p>
          <a:p>
            <a:endParaRPr lang="en-US" dirty="0"/>
          </a:p>
          <a:p>
            <a:r>
              <a:rPr lang="en-US" dirty="0"/>
              <a:t>The implications of this are quite scary – I have not been able to unlock my iPhone with this, but it does feel like it goes a little bit beyond the dangers of photoshopping. </a:t>
            </a:r>
          </a:p>
          <a:p>
            <a:endParaRPr lang="en-US" dirty="0"/>
          </a:p>
          <a:p>
            <a:endParaRPr lang="en-US" dirty="0"/>
          </a:p>
        </p:txBody>
      </p:sp>
      <p:sp>
        <p:nvSpPr>
          <p:cNvPr id="4" name="Slide Number Placeholder 3"/>
          <p:cNvSpPr>
            <a:spLocks noGrp="1"/>
          </p:cNvSpPr>
          <p:nvPr>
            <p:ph type="sldNum" sz="quarter" idx="5"/>
          </p:nvPr>
        </p:nvSpPr>
        <p:spPr/>
        <p:txBody>
          <a:bodyPr/>
          <a:lstStyle/>
          <a:p>
            <a:fld id="{96DA3624-76B2-9B40-BE05-B95AD43EDBF4}" type="slidenum">
              <a:rPr lang="en-US" smtClean="0"/>
              <a:t>9</a:t>
            </a:fld>
            <a:endParaRPr lang="en-US"/>
          </a:p>
        </p:txBody>
      </p:sp>
    </p:spTree>
    <p:extLst>
      <p:ext uri="{BB962C8B-B14F-4D97-AF65-F5344CB8AC3E}">
        <p14:creationId xmlns:p14="http://schemas.microsoft.com/office/powerpoint/2010/main" val="252684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850B6-39C1-5D42-A65E-AB8D56E6302B}"/>
              </a:ext>
            </a:extLst>
          </p:cNvPr>
          <p:cNvSpPr>
            <a:spLocks noGrp="1"/>
          </p:cNvSpPr>
          <p:nvPr>
            <p:ph type="ctrTitle"/>
          </p:nvPr>
        </p:nvSpPr>
        <p:spPr>
          <a:xfrm>
            <a:off x="1751012" y="4363271"/>
            <a:ext cx="8676222" cy="1066801"/>
          </a:xfrm>
        </p:spPr>
        <p:txBody>
          <a:bodyPr>
            <a:normAutofit/>
          </a:bodyPr>
          <a:lstStyle/>
          <a:p>
            <a:r>
              <a:rPr lang="en-US"/>
              <a:t>The value of privacy</a:t>
            </a:r>
            <a:endParaRPr lang="en-US" dirty="0"/>
          </a:p>
        </p:txBody>
      </p:sp>
      <p:sp>
        <p:nvSpPr>
          <p:cNvPr id="3" name="Subtitle 2">
            <a:extLst>
              <a:ext uri="{FF2B5EF4-FFF2-40B4-BE49-F238E27FC236}">
                <a16:creationId xmlns:a16="http://schemas.microsoft.com/office/drawing/2014/main" id="{98D101C2-2CDB-6440-AC0C-2667F664EBB2}"/>
              </a:ext>
            </a:extLst>
          </p:cNvPr>
          <p:cNvSpPr>
            <a:spLocks noGrp="1"/>
          </p:cNvSpPr>
          <p:nvPr>
            <p:ph type="subTitle" idx="1"/>
          </p:nvPr>
        </p:nvSpPr>
        <p:spPr>
          <a:xfrm>
            <a:off x="1751012" y="5516211"/>
            <a:ext cx="8676222" cy="722243"/>
          </a:xfrm>
        </p:spPr>
        <p:txBody>
          <a:bodyPr>
            <a:normAutofit/>
          </a:bodyPr>
          <a:lstStyle/>
          <a:p>
            <a:r>
              <a:rPr lang="en-US"/>
              <a:t>Quintin Balsdon</a:t>
            </a:r>
            <a:endParaRPr lang="en-US" dirty="0"/>
          </a:p>
        </p:txBody>
      </p:sp>
      <p:pic>
        <p:nvPicPr>
          <p:cNvPr id="7" name="Graphic 6">
            <a:extLst>
              <a:ext uri="{FF2B5EF4-FFF2-40B4-BE49-F238E27FC236}">
                <a16:creationId xmlns:a16="http://schemas.microsoft.com/office/drawing/2014/main" id="{82F64FB6-E813-0844-9F98-8999DE610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2320" y="640080"/>
            <a:ext cx="3602736"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8786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AFE4-B488-AC42-A5D8-A638B9252773}"/>
              </a:ext>
            </a:extLst>
          </p:cNvPr>
          <p:cNvSpPr>
            <a:spLocks noGrp="1"/>
          </p:cNvSpPr>
          <p:nvPr>
            <p:ph type="title"/>
          </p:nvPr>
        </p:nvSpPr>
        <p:spPr/>
        <p:txBody>
          <a:bodyPr/>
          <a:lstStyle/>
          <a:p>
            <a:r>
              <a:rPr lang="en-US" dirty="0"/>
              <a:t>HERE IS A JOKE TO PLACATE THE sense OF IMPENDING DOOM</a:t>
            </a:r>
          </a:p>
        </p:txBody>
      </p:sp>
      <p:pic>
        <p:nvPicPr>
          <p:cNvPr id="6" name="Picture 5">
            <a:extLst>
              <a:ext uri="{FF2B5EF4-FFF2-40B4-BE49-F238E27FC236}">
                <a16:creationId xmlns:a16="http://schemas.microsoft.com/office/drawing/2014/main" id="{0444E97F-4111-844F-829E-9BCF5CFC0B61}"/>
              </a:ext>
            </a:extLst>
          </p:cNvPr>
          <p:cNvPicPr>
            <a:picLocks noChangeAspect="1"/>
          </p:cNvPicPr>
          <p:nvPr/>
        </p:nvPicPr>
        <p:blipFill>
          <a:blip r:embed="rId3"/>
          <a:stretch>
            <a:fillRect/>
          </a:stretch>
        </p:blipFill>
        <p:spPr>
          <a:xfrm>
            <a:off x="5627228" y="1921819"/>
            <a:ext cx="4628979" cy="4628979"/>
          </a:xfrm>
          <a:prstGeom prst="rect">
            <a:avLst/>
          </a:prstGeom>
        </p:spPr>
      </p:pic>
    </p:spTree>
    <p:extLst>
      <p:ext uri="{BB962C8B-B14F-4D97-AF65-F5344CB8AC3E}">
        <p14:creationId xmlns:p14="http://schemas.microsoft.com/office/powerpoint/2010/main" val="4043661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8598199F-41E7-E440-9220-52AA122D4778}"/>
              </a:ext>
            </a:extLst>
          </p:cNvPr>
          <p:cNvPicPr>
            <a:picLocks noChangeAspect="1"/>
          </p:cNvPicPr>
          <p:nvPr/>
        </p:nvPicPr>
        <p:blipFill>
          <a:blip r:embed="rId3"/>
          <a:stretch>
            <a:fillRect/>
          </a:stretch>
        </p:blipFill>
        <p:spPr>
          <a:xfrm>
            <a:off x="3498850" y="831850"/>
            <a:ext cx="5194300" cy="5194300"/>
          </a:xfrm>
          <a:prstGeom prst="rect">
            <a:avLst/>
          </a:prstGeom>
        </p:spPr>
      </p:pic>
    </p:spTree>
    <p:extLst>
      <p:ext uri="{BB962C8B-B14F-4D97-AF65-F5344CB8AC3E}">
        <p14:creationId xmlns:p14="http://schemas.microsoft.com/office/powerpoint/2010/main" val="420593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5000" fill="hold" nodeType="afterEffect">
                                  <p:stCondLst>
                                    <p:cond delay="0"/>
                                  </p:stCondLst>
                                  <p:childTnLst>
                                    <p:animRot by="120000">
                                      <p:cBhvr>
                                        <p:cTn id="6" dur="50" fill="hold">
                                          <p:stCondLst>
                                            <p:cond delay="0"/>
                                          </p:stCondLst>
                                        </p:cTn>
                                        <p:tgtEl>
                                          <p:spTgt spid="5"/>
                                        </p:tgtEl>
                                        <p:attrNameLst>
                                          <p:attrName>r</p:attrName>
                                        </p:attrNameLst>
                                      </p:cBhvr>
                                    </p:animRot>
                                    <p:animRot by="-240000">
                                      <p:cBhvr>
                                        <p:cTn id="7" dur="100" fill="hold">
                                          <p:stCondLst>
                                            <p:cond delay="100"/>
                                          </p:stCondLst>
                                        </p:cTn>
                                        <p:tgtEl>
                                          <p:spTgt spid="5"/>
                                        </p:tgtEl>
                                        <p:attrNameLst>
                                          <p:attrName>r</p:attrName>
                                        </p:attrNameLst>
                                      </p:cBhvr>
                                    </p:animRot>
                                    <p:animRot by="240000">
                                      <p:cBhvr>
                                        <p:cTn id="8" dur="100" fill="hold">
                                          <p:stCondLst>
                                            <p:cond delay="200"/>
                                          </p:stCondLst>
                                        </p:cTn>
                                        <p:tgtEl>
                                          <p:spTgt spid="5"/>
                                        </p:tgtEl>
                                        <p:attrNameLst>
                                          <p:attrName>r</p:attrName>
                                        </p:attrNameLst>
                                      </p:cBhvr>
                                    </p:animRot>
                                    <p:animRot by="-240000">
                                      <p:cBhvr>
                                        <p:cTn id="9" dur="100" fill="hold">
                                          <p:stCondLst>
                                            <p:cond delay="300"/>
                                          </p:stCondLst>
                                        </p:cTn>
                                        <p:tgtEl>
                                          <p:spTgt spid="5"/>
                                        </p:tgtEl>
                                        <p:attrNameLst>
                                          <p:attrName>r</p:attrName>
                                        </p:attrNameLst>
                                      </p:cBhvr>
                                    </p:animRot>
                                    <p:animRot by="120000">
                                      <p:cBhvr>
                                        <p:cTn id="10" dur="100" fill="hold">
                                          <p:stCondLst>
                                            <p:cond delay="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F37C8A82-CD5C-DD40-A920-AACD2A55224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727359" y="2060359"/>
            <a:ext cx="2737282" cy="2737282"/>
          </a:xfrm>
          <a:prstGeom prst="rect">
            <a:avLst/>
          </a:prstGeom>
        </p:spPr>
      </p:pic>
      <p:pic>
        <p:nvPicPr>
          <p:cNvPr id="9" name="Picture 8" descr="Logo&#10;&#10;Description automatically generated">
            <a:extLst>
              <a:ext uri="{FF2B5EF4-FFF2-40B4-BE49-F238E27FC236}">
                <a16:creationId xmlns:a16="http://schemas.microsoft.com/office/drawing/2014/main" id="{85096E38-8F63-8349-8C01-126AB5A4C776}"/>
              </a:ext>
            </a:extLst>
          </p:cNvPr>
          <p:cNvPicPr>
            <a:picLocks noChangeAspect="1"/>
          </p:cNvPicPr>
          <p:nvPr/>
        </p:nvPicPr>
        <p:blipFill>
          <a:blip r:embed="rId5"/>
          <a:stretch>
            <a:fillRect/>
          </a:stretch>
        </p:blipFill>
        <p:spPr>
          <a:xfrm>
            <a:off x="2994378" y="541867"/>
            <a:ext cx="1272820" cy="1272820"/>
          </a:xfrm>
          <a:prstGeom prst="rect">
            <a:avLst/>
          </a:prstGeom>
        </p:spPr>
      </p:pic>
      <p:pic>
        <p:nvPicPr>
          <p:cNvPr id="11" name="Picture 10" descr="Logo&#10;&#10;Description automatically generated">
            <a:extLst>
              <a:ext uri="{FF2B5EF4-FFF2-40B4-BE49-F238E27FC236}">
                <a16:creationId xmlns:a16="http://schemas.microsoft.com/office/drawing/2014/main" id="{67D268A4-F142-6E4E-970B-8F288611C13C}"/>
              </a:ext>
            </a:extLst>
          </p:cNvPr>
          <p:cNvPicPr>
            <a:picLocks noChangeAspect="1"/>
          </p:cNvPicPr>
          <p:nvPr/>
        </p:nvPicPr>
        <p:blipFill>
          <a:blip r:embed="rId6"/>
          <a:stretch>
            <a:fillRect/>
          </a:stretch>
        </p:blipFill>
        <p:spPr>
          <a:xfrm>
            <a:off x="7924804" y="541867"/>
            <a:ext cx="1272820" cy="1272820"/>
          </a:xfrm>
          <a:prstGeom prst="rect">
            <a:avLst/>
          </a:prstGeom>
        </p:spPr>
      </p:pic>
      <p:pic>
        <p:nvPicPr>
          <p:cNvPr id="6" name="Picture 5" descr="Logo, icon&#10;&#10;Description automatically generated">
            <a:extLst>
              <a:ext uri="{FF2B5EF4-FFF2-40B4-BE49-F238E27FC236}">
                <a16:creationId xmlns:a16="http://schemas.microsoft.com/office/drawing/2014/main" id="{A478DDD2-36B4-504D-BD09-407E9DEA6F8F}"/>
              </a:ext>
            </a:extLst>
          </p:cNvPr>
          <p:cNvPicPr>
            <a:picLocks noChangeAspect="1"/>
          </p:cNvPicPr>
          <p:nvPr/>
        </p:nvPicPr>
        <p:blipFill>
          <a:blip r:embed="rId7"/>
          <a:stretch>
            <a:fillRect/>
          </a:stretch>
        </p:blipFill>
        <p:spPr>
          <a:xfrm>
            <a:off x="2761543" y="382829"/>
            <a:ext cx="1738490" cy="1738490"/>
          </a:xfrm>
          <a:prstGeom prst="rect">
            <a:avLst/>
          </a:prstGeom>
        </p:spPr>
      </p:pic>
      <p:pic>
        <p:nvPicPr>
          <p:cNvPr id="8" name="Picture 7" descr="Chart, line chart&#10;&#10;Description automatically generated">
            <a:extLst>
              <a:ext uri="{FF2B5EF4-FFF2-40B4-BE49-F238E27FC236}">
                <a16:creationId xmlns:a16="http://schemas.microsoft.com/office/drawing/2014/main" id="{CE9D7D6A-A2E9-7843-B912-B8A8E83E1027}"/>
              </a:ext>
            </a:extLst>
          </p:cNvPr>
          <p:cNvPicPr>
            <a:picLocks noChangeAspect="1"/>
          </p:cNvPicPr>
          <p:nvPr/>
        </p:nvPicPr>
        <p:blipFill>
          <a:blip r:embed="rId8"/>
          <a:stretch>
            <a:fillRect/>
          </a:stretch>
        </p:blipFill>
        <p:spPr>
          <a:xfrm>
            <a:off x="7093389" y="3556521"/>
            <a:ext cx="4785614" cy="2973585"/>
          </a:xfrm>
          <a:prstGeom prst="rect">
            <a:avLst/>
          </a:prstGeom>
        </p:spPr>
      </p:pic>
    </p:spTree>
    <p:extLst>
      <p:ext uri="{BB962C8B-B14F-4D97-AF65-F5344CB8AC3E}">
        <p14:creationId xmlns:p14="http://schemas.microsoft.com/office/powerpoint/2010/main" val="42700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ppt_x"/>
                                          </p:val>
                                        </p:tav>
                                        <p:tav tm="100000">
                                          <p:val>
                                            <p:strVal val="#ppt_x"/>
                                          </p:val>
                                        </p:tav>
                                      </p:tavLst>
                                    </p:anim>
                                    <p:anim calcmode="lin" valueType="num">
                                      <p:cBhvr additive="base">
                                        <p:cTn id="8" dur="2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23" presetClass="entr" presetSubtype="3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strVal val="4*#ppt_w"/>
                                          </p:val>
                                        </p:tav>
                                        <p:tav tm="100000">
                                          <p:val>
                                            <p:strVal val="#ppt_w"/>
                                          </p:val>
                                        </p:tav>
                                      </p:tavLst>
                                    </p:anim>
                                    <p:anim calcmode="lin" valueType="num">
                                      <p:cBhvr>
                                        <p:cTn id="13"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fltVal val="0"/>
                                          </p:val>
                                        </p:tav>
                                        <p:tav tm="100000">
                                          <p:val>
                                            <p:strVal val="#ppt_w"/>
                                          </p:val>
                                        </p:tav>
                                      </p:tavLst>
                                    </p:anim>
                                    <p:anim calcmode="lin" valueType="num">
                                      <p:cBhvr>
                                        <p:cTn id="19" dur="1000" fill="hold"/>
                                        <p:tgtEl>
                                          <p:spTgt spid="11"/>
                                        </p:tgtEl>
                                        <p:attrNameLst>
                                          <p:attrName>ppt_h</p:attrName>
                                        </p:attrNameLst>
                                      </p:cBhvr>
                                      <p:tavLst>
                                        <p:tav tm="0">
                                          <p:val>
                                            <p:fltVal val="0"/>
                                          </p:val>
                                        </p:tav>
                                        <p:tav tm="100000">
                                          <p:val>
                                            <p:strVal val="#ppt_h"/>
                                          </p:val>
                                        </p:tav>
                                      </p:tavLst>
                                    </p:anim>
                                    <p:animEffect transition="in" filter="fade">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down)">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F37C8A82-CD5C-DD40-A920-AACD2A55224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697372" y="2150671"/>
            <a:ext cx="2737282" cy="2737282"/>
          </a:xfrm>
          <a:prstGeom prst="rect">
            <a:avLst/>
          </a:prstGeom>
        </p:spPr>
      </p:pic>
      <p:pic>
        <p:nvPicPr>
          <p:cNvPr id="15" name="Picture 14" descr="Icon&#10;&#10;Description automatically generated">
            <a:extLst>
              <a:ext uri="{FF2B5EF4-FFF2-40B4-BE49-F238E27FC236}">
                <a16:creationId xmlns:a16="http://schemas.microsoft.com/office/drawing/2014/main" id="{B2CE0CB6-D8A2-3E4A-AEA2-28AC1223378D}"/>
              </a:ext>
            </a:extLst>
          </p:cNvPr>
          <p:cNvPicPr>
            <a:picLocks noChangeAspect="1"/>
          </p:cNvPicPr>
          <p:nvPr/>
        </p:nvPicPr>
        <p:blipFill>
          <a:blip r:embed="rId5"/>
          <a:stretch>
            <a:fillRect/>
          </a:stretch>
        </p:blipFill>
        <p:spPr>
          <a:xfrm>
            <a:off x="677333" y="2288823"/>
            <a:ext cx="2460977" cy="2460977"/>
          </a:xfrm>
          <a:prstGeom prst="rect">
            <a:avLst/>
          </a:prstGeom>
        </p:spPr>
      </p:pic>
      <p:pic>
        <p:nvPicPr>
          <p:cNvPr id="17" name="Picture 16" descr="Icon&#10;&#10;Description automatically generated">
            <a:extLst>
              <a:ext uri="{FF2B5EF4-FFF2-40B4-BE49-F238E27FC236}">
                <a16:creationId xmlns:a16="http://schemas.microsoft.com/office/drawing/2014/main" id="{3A706042-042F-FE4C-8044-E91CEB8B2600}"/>
              </a:ext>
            </a:extLst>
          </p:cNvPr>
          <p:cNvPicPr>
            <a:picLocks noChangeAspect="1"/>
          </p:cNvPicPr>
          <p:nvPr/>
        </p:nvPicPr>
        <p:blipFill>
          <a:blip r:embed="rId6"/>
          <a:stretch>
            <a:fillRect/>
          </a:stretch>
        </p:blipFill>
        <p:spPr>
          <a:xfrm>
            <a:off x="9237131" y="1502970"/>
            <a:ext cx="1295401" cy="1295401"/>
          </a:xfrm>
          <a:prstGeom prst="rect">
            <a:avLst/>
          </a:prstGeom>
        </p:spPr>
      </p:pic>
      <p:pic>
        <p:nvPicPr>
          <p:cNvPr id="19" name="Picture 18" descr="Icon&#10;&#10;Description automatically generated">
            <a:extLst>
              <a:ext uri="{FF2B5EF4-FFF2-40B4-BE49-F238E27FC236}">
                <a16:creationId xmlns:a16="http://schemas.microsoft.com/office/drawing/2014/main" id="{0CBDFB8A-A7CA-2747-8A7B-A736D2DE89B7}"/>
              </a:ext>
            </a:extLst>
          </p:cNvPr>
          <p:cNvPicPr>
            <a:picLocks noChangeAspect="1"/>
          </p:cNvPicPr>
          <p:nvPr/>
        </p:nvPicPr>
        <p:blipFill>
          <a:blip r:embed="rId7"/>
          <a:stretch>
            <a:fillRect/>
          </a:stretch>
        </p:blipFill>
        <p:spPr>
          <a:xfrm>
            <a:off x="6911596" y="362171"/>
            <a:ext cx="1441230" cy="1441230"/>
          </a:xfrm>
          <a:prstGeom prst="rect">
            <a:avLst/>
          </a:prstGeom>
        </p:spPr>
      </p:pic>
      <p:pic>
        <p:nvPicPr>
          <p:cNvPr id="21" name="Picture 20" descr="Icon&#10;&#10;Description automatically generated">
            <a:extLst>
              <a:ext uri="{FF2B5EF4-FFF2-40B4-BE49-F238E27FC236}">
                <a16:creationId xmlns:a16="http://schemas.microsoft.com/office/drawing/2014/main" id="{830F6D40-59F5-E84E-88AD-16AFF83FB89C}"/>
              </a:ext>
            </a:extLst>
          </p:cNvPr>
          <p:cNvPicPr>
            <a:picLocks noChangeAspect="1"/>
          </p:cNvPicPr>
          <p:nvPr/>
        </p:nvPicPr>
        <p:blipFill>
          <a:blip r:embed="rId8"/>
          <a:stretch>
            <a:fillRect/>
          </a:stretch>
        </p:blipFill>
        <p:spPr>
          <a:xfrm>
            <a:off x="8352826" y="5200428"/>
            <a:ext cx="1295401" cy="1295401"/>
          </a:xfrm>
          <a:prstGeom prst="rect">
            <a:avLst/>
          </a:prstGeom>
        </p:spPr>
      </p:pic>
      <p:pic>
        <p:nvPicPr>
          <p:cNvPr id="23" name="Picture 22" descr="Icon&#10;&#10;Description automatically generated">
            <a:extLst>
              <a:ext uri="{FF2B5EF4-FFF2-40B4-BE49-F238E27FC236}">
                <a16:creationId xmlns:a16="http://schemas.microsoft.com/office/drawing/2014/main" id="{2E5DD08C-93C7-484A-A9CD-EBA0A33AA500}"/>
              </a:ext>
            </a:extLst>
          </p:cNvPr>
          <p:cNvPicPr>
            <a:picLocks noChangeAspect="1"/>
          </p:cNvPicPr>
          <p:nvPr/>
        </p:nvPicPr>
        <p:blipFill>
          <a:blip r:embed="rId9"/>
          <a:stretch>
            <a:fillRect/>
          </a:stretch>
        </p:blipFill>
        <p:spPr>
          <a:xfrm>
            <a:off x="9435704" y="3207318"/>
            <a:ext cx="1704623" cy="1704623"/>
          </a:xfrm>
          <a:prstGeom prst="rect">
            <a:avLst/>
          </a:prstGeom>
        </p:spPr>
      </p:pic>
    </p:spTree>
    <p:extLst>
      <p:ext uri="{BB962C8B-B14F-4D97-AF65-F5344CB8AC3E}">
        <p14:creationId xmlns:p14="http://schemas.microsoft.com/office/powerpoint/2010/main" val="71925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edge">
                                      <p:cBhvr>
                                        <p:cTn id="12" dur="2000"/>
                                        <p:tgtEl>
                                          <p:spTgt spid="19"/>
                                        </p:tgtEl>
                                      </p:cBhvr>
                                    </p:animEffect>
                                  </p:childTnLst>
                                </p:cTn>
                              </p:par>
                            </p:childTnLst>
                          </p:cTn>
                        </p:par>
                        <p:par>
                          <p:cTn id="13" fill="hold">
                            <p:stCondLst>
                              <p:cond delay="2000"/>
                            </p:stCondLst>
                            <p:childTnLst>
                              <p:par>
                                <p:cTn id="14" presetID="52"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Scale>
                                      <p:cBhvr>
                                        <p:cTn id="16"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17"/>
                                        </p:tgtEl>
                                        <p:attrNameLst>
                                          <p:attrName>ppt_x</p:attrName>
                                          <p:attrName>ppt_y</p:attrName>
                                        </p:attrNameLst>
                                      </p:cBhvr>
                                    </p:animMotion>
                                    <p:animEffect transition="in" filter="fade">
                                      <p:cBhvr>
                                        <p:cTn id="18" dur="1000"/>
                                        <p:tgtEl>
                                          <p:spTgt spid="17"/>
                                        </p:tgtEl>
                                      </p:cBhvr>
                                    </p:animEffect>
                                  </p:childTnLst>
                                </p:cTn>
                              </p:par>
                            </p:childTnLst>
                          </p:cTn>
                        </p:par>
                        <p:par>
                          <p:cTn id="19" fill="hold">
                            <p:stCondLst>
                              <p:cond delay="3000"/>
                            </p:stCondLst>
                            <p:childTnLst>
                              <p:par>
                                <p:cTn id="20" presetID="45"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000"/>
                                        <p:tgtEl>
                                          <p:spTgt spid="23"/>
                                        </p:tgtEl>
                                      </p:cBhvr>
                                    </p:animEffect>
                                    <p:anim calcmode="lin" valueType="num">
                                      <p:cBhvr>
                                        <p:cTn id="23" dur="2000" fill="hold"/>
                                        <p:tgtEl>
                                          <p:spTgt spid="23"/>
                                        </p:tgtEl>
                                        <p:attrNameLst>
                                          <p:attrName>ppt_w</p:attrName>
                                        </p:attrNameLst>
                                      </p:cBhvr>
                                      <p:tavLst>
                                        <p:tav tm="0" fmla="#ppt_w*sin(2.5*pi*$)">
                                          <p:val>
                                            <p:fltVal val="0"/>
                                          </p:val>
                                        </p:tav>
                                        <p:tav tm="100000">
                                          <p:val>
                                            <p:fltVal val="1"/>
                                          </p:val>
                                        </p:tav>
                                      </p:tavLst>
                                    </p:anim>
                                    <p:anim calcmode="lin" valueType="num">
                                      <p:cBhvr>
                                        <p:cTn id="24" dur="2000" fill="hold"/>
                                        <p:tgtEl>
                                          <p:spTgt spid="23"/>
                                        </p:tgtEl>
                                        <p:attrNameLst>
                                          <p:attrName>ppt_h</p:attrName>
                                        </p:attrNameLst>
                                      </p:cBhvr>
                                      <p:tavLst>
                                        <p:tav tm="0">
                                          <p:val>
                                            <p:strVal val="#ppt_h"/>
                                          </p:val>
                                        </p:tav>
                                        <p:tav tm="100000">
                                          <p:val>
                                            <p:strVal val="#ppt_h"/>
                                          </p:val>
                                        </p:tav>
                                      </p:tavLst>
                                    </p:anim>
                                  </p:childTnLst>
                                </p:cTn>
                              </p:par>
                            </p:childTnLst>
                          </p:cTn>
                        </p:par>
                        <p:par>
                          <p:cTn id="25" fill="hold">
                            <p:stCondLst>
                              <p:cond delay="5000"/>
                            </p:stCondLst>
                            <p:childTnLst>
                              <p:par>
                                <p:cTn id="26" presetID="15"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1000" fill="hold"/>
                                        <p:tgtEl>
                                          <p:spTgt spid="21"/>
                                        </p:tgtEl>
                                        <p:attrNameLst>
                                          <p:attrName>ppt_w</p:attrName>
                                        </p:attrNameLst>
                                      </p:cBhvr>
                                      <p:tavLst>
                                        <p:tav tm="0">
                                          <p:val>
                                            <p:fltVal val="0"/>
                                          </p:val>
                                        </p:tav>
                                        <p:tav tm="100000">
                                          <p:val>
                                            <p:strVal val="#ppt_w"/>
                                          </p:val>
                                        </p:tav>
                                      </p:tavLst>
                                    </p:anim>
                                    <p:anim calcmode="lin" valueType="num">
                                      <p:cBhvr>
                                        <p:cTn id="29" dur="1000" fill="hold"/>
                                        <p:tgtEl>
                                          <p:spTgt spid="21"/>
                                        </p:tgtEl>
                                        <p:attrNameLst>
                                          <p:attrName>ppt_h</p:attrName>
                                        </p:attrNameLst>
                                      </p:cBhvr>
                                      <p:tavLst>
                                        <p:tav tm="0">
                                          <p:val>
                                            <p:fltVal val="0"/>
                                          </p:val>
                                        </p:tav>
                                        <p:tav tm="100000">
                                          <p:val>
                                            <p:strVal val="#ppt_h"/>
                                          </p:val>
                                        </p:tav>
                                      </p:tavLst>
                                    </p:anim>
                                    <p:anim calcmode="lin" valueType="num">
                                      <p:cBhvr>
                                        <p:cTn id="30"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2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10;&#10;Description automatically generated with low confidence">
            <a:extLst>
              <a:ext uri="{FF2B5EF4-FFF2-40B4-BE49-F238E27FC236}">
                <a16:creationId xmlns:a16="http://schemas.microsoft.com/office/drawing/2014/main" id="{15113957-664E-8543-BC60-74B6FCFA003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727359" y="2060359"/>
            <a:ext cx="2737282" cy="2737282"/>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17E9871D-251B-0D4B-8BB5-784641996A8B}"/>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7668768" y="806107"/>
            <a:ext cx="1386928" cy="1386928"/>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BA5681B6-AD81-8D4D-B24A-4B310054334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8113776" y="2470315"/>
            <a:ext cx="1386928" cy="1386928"/>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1880A499-D7DA-AD47-9120-E22B7FE7FAC0}"/>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7808976" y="4506379"/>
            <a:ext cx="1386928" cy="138692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3F1472E2-0CFB-7643-899E-8268C99594B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402536" y="5458483"/>
            <a:ext cx="1386928" cy="1386928"/>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6C2C7B65-61C8-5F4E-AD25-E021623ABC3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996096" y="4506379"/>
            <a:ext cx="1386928" cy="1386928"/>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01BB796F-ED0F-8E4F-B682-958D8CE201B2}"/>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691296" y="2503755"/>
            <a:ext cx="1386928" cy="1386928"/>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35C08C6B-AD30-564C-8FD2-76106D25E67E}"/>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3136305" y="566840"/>
            <a:ext cx="1386928" cy="1386928"/>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F3AB5691-78AE-E349-941F-9CACF6B687B6}"/>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402536" y="57869"/>
            <a:ext cx="1386928" cy="1386928"/>
          </a:xfrm>
          <a:prstGeom prst="rect">
            <a:avLst/>
          </a:prstGeom>
        </p:spPr>
      </p:pic>
      <p:pic>
        <p:nvPicPr>
          <p:cNvPr id="15" name="Picture 14" descr="Icon&#10;&#10;Description automatically generated">
            <a:extLst>
              <a:ext uri="{FF2B5EF4-FFF2-40B4-BE49-F238E27FC236}">
                <a16:creationId xmlns:a16="http://schemas.microsoft.com/office/drawing/2014/main" id="{60A9AE1D-B6A5-E347-A221-0826E19BF2DE}"/>
              </a:ext>
            </a:extLst>
          </p:cNvPr>
          <p:cNvPicPr>
            <a:picLocks noChangeAspect="1"/>
          </p:cNvPicPr>
          <p:nvPr/>
        </p:nvPicPr>
        <p:blipFill>
          <a:blip r:embed="rId5"/>
          <a:stretch>
            <a:fillRect/>
          </a:stretch>
        </p:blipFill>
        <p:spPr>
          <a:xfrm>
            <a:off x="10422892" y="5202395"/>
            <a:ext cx="1441230" cy="144123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1E1658FD-5CF0-904E-8D52-B1CF003B0C1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362324" y="1286167"/>
            <a:ext cx="899336" cy="899336"/>
          </a:xfrm>
          <a:prstGeom prst="rect">
            <a:avLst/>
          </a:prstGeom>
        </p:spPr>
      </p:pic>
      <p:pic>
        <p:nvPicPr>
          <p:cNvPr id="17" name="Picture 16" descr="Shape&#10;&#10;Description automatically generated with low confidence">
            <a:extLst>
              <a:ext uri="{FF2B5EF4-FFF2-40B4-BE49-F238E27FC236}">
                <a16:creationId xmlns:a16="http://schemas.microsoft.com/office/drawing/2014/main" id="{64800DF1-DF11-F741-8191-046DF65200C7}"/>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362324" y="2534147"/>
            <a:ext cx="899336" cy="899336"/>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40579A44-5F29-144C-A2ED-DDB219849B3B}"/>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1362324" y="3843307"/>
            <a:ext cx="899336" cy="899336"/>
          </a:xfrm>
          <a:prstGeom prst="rect">
            <a:avLst/>
          </a:prstGeom>
        </p:spPr>
      </p:pic>
      <p:cxnSp>
        <p:nvCxnSpPr>
          <p:cNvPr id="20" name="Straight Arrow Connector 19">
            <a:extLst>
              <a:ext uri="{FF2B5EF4-FFF2-40B4-BE49-F238E27FC236}">
                <a16:creationId xmlns:a16="http://schemas.microsoft.com/office/drawing/2014/main" id="{0B1E6D3C-8ED6-9F43-AEDE-CECC334C84DB}"/>
              </a:ext>
            </a:extLst>
          </p:cNvPr>
          <p:cNvCxnSpPr>
            <a:cxnSpLocks/>
          </p:cNvCxnSpPr>
          <p:nvPr/>
        </p:nvCxnSpPr>
        <p:spPr>
          <a:xfrm flipH="1" flipV="1">
            <a:off x="3889248" y="3206585"/>
            <a:ext cx="1508630" cy="118607"/>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DE2AF25-0D8F-CC47-A986-E53B67511CDF}"/>
              </a:ext>
            </a:extLst>
          </p:cNvPr>
          <p:cNvCxnSpPr>
            <a:cxnSpLocks/>
          </p:cNvCxnSpPr>
          <p:nvPr/>
        </p:nvCxnSpPr>
        <p:spPr>
          <a:xfrm flipH="1" flipV="1">
            <a:off x="4383024" y="1837944"/>
            <a:ext cx="1014853" cy="914136"/>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C8ECE99-AABF-BD4F-8421-E1BB4FF47ABE}"/>
              </a:ext>
            </a:extLst>
          </p:cNvPr>
          <p:cNvCxnSpPr>
            <a:cxnSpLocks/>
          </p:cNvCxnSpPr>
          <p:nvPr/>
        </p:nvCxnSpPr>
        <p:spPr>
          <a:xfrm flipV="1">
            <a:off x="6794123" y="1833416"/>
            <a:ext cx="1014853" cy="914136"/>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D41956-4672-A147-A7C5-A8CDBBD50CC7}"/>
              </a:ext>
            </a:extLst>
          </p:cNvPr>
          <p:cNvCxnSpPr>
            <a:cxnSpLocks/>
          </p:cNvCxnSpPr>
          <p:nvPr/>
        </p:nvCxnSpPr>
        <p:spPr>
          <a:xfrm flipH="1">
            <a:off x="4383024" y="4102431"/>
            <a:ext cx="1014853" cy="914136"/>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0985778-D44C-7E44-B35A-415A611268DD}"/>
              </a:ext>
            </a:extLst>
          </p:cNvPr>
          <p:cNvCxnSpPr>
            <a:cxnSpLocks/>
          </p:cNvCxnSpPr>
          <p:nvPr/>
        </p:nvCxnSpPr>
        <p:spPr>
          <a:xfrm>
            <a:off x="6794123" y="4097903"/>
            <a:ext cx="1014853" cy="914136"/>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E88ACF-9D69-5C41-A774-019897F8432D}"/>
              </a:ext>
            </a:extLst>
          </p:cNvPr>
          <p:cNvCxnSpPr>
            <a:cxnSpLocks/>
          </p:cNvCxnSpPr>
          <p:nvPr/>
        </p:nvCxnSpPr>
        <p:spPr>
          <a:xfrm flipV="1">
            <a:off x="6789464" y="3189115"/>
            <a:ext cx="1508630" cy="118607"/>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8641819-ED2A-624D-9612-CA84A1FCC82E}"/>
              </a:ext>
            </a:extLst>
          </p:cNvPr>
          <p:cNvCxnSpPr>
            <a:cxnSpLocks/>
          </p:cNvCxnSpPr>
          <p:nvPr/>
        </p:nvCxnSpPr>
        <p:spPr>
          <a:xfrm flipV="1">
            <a:off x="6096000" y="1618796"/>
            <a:ext cx="0" cy="334972"/>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4A0F85F-76B7-AA43-97C2-E8BEABECE59B}"/>
              </a:ext>
            </a:extLst>
          </p:cNvPr>
          <p:cNvCxnSpPr>
            <a:cxnSpLocks/>
          </p:cNvCxnSpPr>
          <p:nvPr/>
        </p:nvCxnSpPr>
        <p:spPr>
          <a:xfrm>
            <a:off x="6096000" y="4960576"/>
            <a:ext cx="0" cy="334972"/>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7609350-FF56-B348-971A-AE62F98E246F}"/>
              </a:ext>
            </a:extLst>
          </p:cNvPr>
          <p:cNvCxnSpPr>
            <a:cxnSpLocks/>
          </p:cNvCxnSpPr>
          <p:nvPr/>
        </p:nvCxnSpPr>
        <p:spPr>
          <a:xfrm flipH="1" flipV="1">
            <a:off x="2145792" y="2983815"/>
            <a:ext cx="765004" cy="1"/>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532BC96-4F99-2F48-82BA-2FDC6D490E0A}"/>
              </a:ext>
            </a:extLst>
          </p:cNvPr>
          <p:cNvCxnSpPr>
            <a:cxnSpLocks/>
          </p:cNvCxnSpPr>
          <p:nvPr/>
        </p:nvCxnSpPr>
        <p:spPr>
          <a:xfrm flipH="1" flipV="1">
            <a:off x="2203726" y="1953768"/>
            <a:ext cx="697905" cy="620224"/>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B638E4B-838A-0749-962C-560853F72744}"/>
              </a:ext>
            </a:extLst>
          </p:cNvPr>
          <p:cNvCxnSpPr>
            <a:cxnSpLocks/>
          </p:cNvCxnSpPr>
          <p:nvPr/>
        </p:nvCxnSpPr>
        <p:spPr>
          <a:xfrm flipH="1">
            <a:off x="2188441" y="3486039"/>
            <a:ext cx="697905" cy="620224"/>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5FCBB6-3461-2649-813F-D6CCD9B20804}"/>
              </a:ext>
            </a:extLst>
          </p:cNvPr>
          <p:cNvCxnSpPr>
            <a:cxnSpLocks/>
          </p:cNvCxnSpPr>
          <p:nvPr/>
        </p:nvCxnSpPr>
        <p:spPr>
          <a:xfrm flipH="1" flipV="1">
            <a:off x="2197497" y="4370743"/>
            <a:ext cx="697905" cy="620224"/>
          </a:xfrm>
          <a:prstGeom prst="straightConnector1">
            <a:avLst/>
          </a:prstGeom>
          <a:ln w="38100">
            <a:solidFill>
              <a:schemeClr val="tx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12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par>
                          <p:cTn id="44" fill="hold">
                            <p:stCondLst>
                              <p:cond delay="4000"/>
                            </p:stCondLst>
                            <p:childTnLst>
                              <p:par>
                                <p:cTn id="45" presetID="22" presetClass="entr" presetSubtype="8"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par>
                          <p:cTn id="48" fill="hold">
                            <p:stCondLst>
                              <p:cond delay="4500"/>
                            </p:stCondLst>
                            <p:childTnLst>
                              <p:par>
                                <p:cTn id="49" presetID="53" presetClass="entr" presetSubtype="16" fill="hold"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Effect transition="in" filter="fade">
                                      <p:cBhvr>
                                        <p:cTn id="53" dur="500"/>
                                        <p:tgtEl>
                                          <p:spTgt spid="9"/>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500" fill="hold"/>
                                        <p:tgtEl>
                                          <p:spTgt spid="10"/>
                                        </p:tgtEl>
                                        <p:attrNameLst>
                                          <p:attrName>ppt_w</p:attrName>
                                        </p:attrNameLst>
                                      </p:cBhvr>
                                      <p:tavLst>
                                        <p:tav tm="0">
                                          <p:val>
                                            <p:fltVal val="0"/>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animEffect transition="in" filter="fade">
                                      <p:cBhvr>
                                        <p:cTn id="63" dur="500"/>
                                        <p:tgtEl>
                                          <p:spTgt spid="10"/>
                                        </p:tgtEl>
                                      </p:cBhvr>
                                    </p:animEffect>
                                  </p:childTnLst>
                                </p:cTn>
                              </p:par>
                            </p:childTnLst>
                          </p:cTn>
                        </p:par>
                        <p:par>
                          <p:cTn id="64" fill="hold">
                            <p:stCondLst>
                              <p:cond delay="6000"/>
                            </p:stCondLst>
                            <p:childTnLst>
                              <p:par>
                                <p:cTn id="65" presetID="22" presetClass="entr" presetSubtype="2" fill="hold" nodeType="after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right)">
                                      <p:cBhvr>
                                        <p:cTn id="67" dur="500"/>
                                        <p:tgtEl>
                                          <p:spTgt spid="27"/>
                                        </p:tgtEl>
                                      </p:cBhvr>
                                    </p:animEffect>
                                  </p:childTnLst>
                                </p:cTn>
                              </p:par>
                            </p:childTnLst>
                          </p:cTn>
                        </p:par>
                        <p:par>
                          <p:cTn id="68" fill="hold">
                            <p:stCondLst>
                              <p:cond delay="6500"/>
                            </p:stCondLst>
                            <p:childTnLst>
                              <p:par>
                                <p:cTn id="69" presetID="53" presetClass="entr" presetSubtype="16" fill="hold" nodeType="after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p:cTn id="71" dur="500" fill="hold"/>
                                        <p:tgtEl>
                                          <p:spTgt spid="11"/>
                                        </p:tgtEl>
                                        <p:attrNameLst>
                                          <p:attrName>ppt_w</p:attrName>
                                        </p:attrNameLst>
                                      </p:cBhvr>
                                      <p:tavLst>
                                        <p:tav tm="0">
                                          <p:val>
                                            <p:fltVal val="0"/>
                                          </p:val>
                                        </p:tav>
                                        <p:tav tm="100000">
                                          <p:val>
                                            <p:strVal val="#ppt_w"/>
                                          </p:val>
                                        </p:tav>
                                      </p:tavLst>
                                    </p:anim>
                                    <p:anim calcmode="lin" valueType="num">
                                      <p:cBhvr>
                                        <p:cTn id="72" dur="500" fill="hold"/>
                                        <p:tgtEl>
                                          <p:spTgt spid="11"/>
                                        </p:tgtEl>
                                        <p:attrNameLst>
                                          <p:attrName>ppt_h</p:attrName>
                                        </p:attrNameLst>
                                      </p:cBhvr>
                                      <p:tavLst>
                                        <p:tav tm="0">
                                          <p:val>
                                            <p:fltVal val="0"/>
                                          </p:val>
                                        </p:tav>
                                        <p:tav tm="100000">
                                          <p:val>
                                            <p:strVal val="#ppt_h"/>
                                          </p:val>
                                        </p:tav>
                                      </p:tavLst>
                                    </p:anim>
                                    <p:animEffect transition="in" filter="fade">
                                      <p:cBhvr>
                                        <p:cTn id="73" dur="500"/>
                                        <p:tgtEl>
                                          <p:spTgt spid="11"/>
                                        </p:tgtEl>
                                      </p:cBhvr>
                                    </p:animEffect>
                                  </p:childTnLst>
                                </p:cTn>
                              </p:par>
                            </p:childTnLst>
                          </p:cTn>
                        </p:par>
                        <p:par>
                          <p:cTn id="74" fill="hold">
                            <p:stCondLst>
                              <p:cond delay="7000"/>
                            </p:stCondLst>
                            <p:childTnLst>
                              <p:par>
                                <p:cTn id="75" presetID="22" presetClass="entr" presetSubtype="2"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right)">
                                      <p:cBhvr>
                                        <p:cTn id="77" dur="500"/>
                                        <p:tgtEl>
                                          <p:spTgt spid="20"/>
                                        </p:tgtEl>
                                      </p:cBhvr>
                                    </p:animEffect>
                                  </p:childTnLst>
                                </p:cTn>
                              </p:par>
                            </p:childTnLst>
                          </p:cTn>
                        </p:par>
                        <p:par>
                          <p:cTn id="78" fill="hold">
                            <p:stCondLst>
                              <p:cond delay="7500"/>
                            </p:stCondLst>
                            <p:childTnLst>
                              <p:par>
                                <p:cTn id="79" presetID="53" presetClass="entr" presetSubtype="16" fill="hold" nodeType="afterEffect">
                                  <p:stCondLst>
                                    <p:cond delay="0"/>
                                  </p:stCondLst>
                                  <p:childTnLst>
                                    <p:set>
                                      <p:cBhvr>
                                        <p:cTn id="80" dur="1" fill="hold">
                                          <p:stCondLst>
                                            <p:cond delay="0"/>
                                          </p:stCondLst>
                                        </p:cTn>
                                        <p:tgtEl>
                                          <p:spTgt spid="12"/>
                                        </p:tgtEl>
                                        <p:attrNameLst>
                                          <p:attrName>style.visibility</p:attrName>
                                        </p:attrNameLst>
                                      </p:cBhvr>
                                      <p:to>
                                        <p:strVal val="visible"/>
                                      </p:to>
                                    </p:set>
                                    <p:anim calcmode="lin" valueType="num">
                                      <p:cBhvr>
                                        <p:cTn id="81" dur="500" fill="hold"/>
                                        <p:tgtEl>
                                          <p:spTgt spid="12"/>
                                        </p:tgtEl>
                                        <p:attrNameLst>
                                          <p:attrName>ppt_w</p:attrName>
                                        </p:attrNameLst>
                                      </p:cBhvr>
                                      <p:tavLst>
                                        <p:tav tm="0">
                                          <p:val>
                                            <p:fltVal val="0"/>
                                          </p:val>
                                        </p:tav>
                                        <p:tav tm="100000">
                                          <p:val>
                                            <p:strVal val="#ppt_w"/>
                                          </p:val>
                                        </p:tav>
                                      </p:tavLst>
                                    </p:anim>
                                    <p:anim calcmode="lin" valueType="num">
                                      <p:cBhvr>
                                        <p:cTn id="82" dur="500" fill="hold"/>
                                        <p:tgtEl>
                                          <p:spTgt spid="12"/>
                                        </p:tgtEl>
                                        <p:attrNameLst>
                                          <p:attrName>ppt_h</p:attrName>
                                        </p:attrNameLst>
                                      </p:cBhvr>
                                      <p:tavLst>
                                        <p:tav tm="0">
                                          <p:val>
                                            <p:fltVal val="0"/>
                                          </p:val>
                                        </p:tav>
                                        <p:tav tm="100000">
                                          <p:val>
                                            <p:strVal val="#ppt_h"/>
                                          </p:val>
                                        </p:tav>
                                      </p:tavLst>
                                    </p:anim>
                                    <p:animEffect transition="in" filter="fade">
                                      <p:cBhvr>
                                        <p:cTn id="83" dur="500"/>
                                        <p:tgtEl>
                                          <p:spTgt spid="12"/>
                                        </p:tgtEl>
                                      </p:cBhvr>
                                    </p:animEffect>
                                  </p:childTnLst>
                                </p:cTn>
                              </p:par>
                            </p:childTnLst>
                          </p:cTn>
                        </p:par>
                        <p:par>
                          <p:cTn id="84" fill="hold">
                            <p:stCondLst>
                              <p:cond delay="8000"/>
                            </p:stCondLst>
                            <p:childTnLst>
                              <p:par>
                                <p:cTn id="85" presetID="22" presetClass="entr" presetSubtype="2" fill="hold" nodeType="after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childTnLst>
                          </p:cTn>
                        </p:par>
                        <p:par>
                          <p:cTn id="88" fill="hold">
                            <p:stCondLst>
                              <p:cond delay="8500"/>
                            </p:stCondLst>
                            <p:childTnLst>
                              <p:par>
                                <p:cTn id="89" presetID="53" presetClass="entr" presetSubtype="16" fill="hold" nodeType="after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childTnLst>
                          </p:cTn>
                        </p:par>
                        <p:par>
                          <p:cTn id="94" fill="hold">
                            <p:stCondLst>
                              <p:cond delay="9000"/>
                            </p:stCondLst>
                            <p:childTnLst>
                              <p:par>
                                <p:cTn id="95" presetID="22" presetClass="entr" presetSubtype="2" fill="hold" nodeType="after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right)">
                                      <p:cBhvr>
                                        <p:cTn id="97" dur="500"/>
                                        <p:tgtEl>
                                          <p:spTgt spid="36"/>
                                        </p:tgtEl>
                                      </p:cBhvr>
                                    </p:animEffect>
                                  </p:childTnLst>
                                </p:cTn>
                              </p:par>
                            </p:childTnLst>
                          </p:cTn>
                        </p:par>
                        <p:par>
                          <p:cTn id="98" fill="hold">
                            <p:stCondLst>
                              <p:cond delay="9500"/>
                            </p:stCondLst>
                            <p:childTnLst>
                              <p:par>
                                <p:cTn id="99" presetID="53" presetClass="entr" presetSubtype="16" fill="hold" nodeType="after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fltVal val="0"/>
                                          </p:val>
                                        </p:tav>
                                        <p:tav tm="100000">
                                          <p:val>
                                            <p:strVal val="#ppt_w"/>
                                          </p:val>
                                        </p:tav>
                                      </p:tavLst>
                                    </p:anim>
                                    <p:anim calcmode="lin" valueType="num">
                                      <p:cBhvr>
                                        <p:cTn id="102" dur="500" fill="hold"/>
                                        <p:tgtEl>
                                          <p:spTgt spid="17"/>
                                        </p:tgtEl>
                                        <p:attrNameLst>
                                          <p:attrName>ppt_h</p:attrName>
                                        </p:attrNameLst>
                                      </p:cBhvr>
                                      <p:tavLst>
                                        <p:tav tm="0">
                                          <p:val>
                                            <p:fltVal val="0"/>
                                          </p:val>
                                        </p:tav>
                                        <p:tav tm="100000">
                                          <p:val>
                                            <p:strVal val="#ppt_h"/>
                                          </p:val>
                                        </p:tav>
                                      </p:tavLst>
                                    </p:anim>
                                    <p:animEffect transition="in" filter="fade">
                                      <p:cBhvr>
                                        <p:cTn id="103" dur="500"/>
                                        <p:tgtEl>
                                          <p:spTgt spid="17"/>
                                        </p:tgtEl>
                                      </p:cBhvr>
                                    </p:animEffect>
                                  </p:childTnLst>
                                </p:cTn>
                              </p:par>
                            </p:childTnLst>
                          </p:cTn>
                        </p:par>
                        <p:par>
                          <p:cTn id="104" fill="hold">
                            <p:stCondLst>
                              <p:cond delay="10000"/>
                            </p:stCondLst>
                            <p:childTnLst>
                              <p:par>
                                <p:cTn id="105" presetID="22" presetClass="entr" presetSubtype="2" fill="hold"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right)">
                                      <p:cBhvr>
                                        <p:cTn id="107" dur="500"/>
                                        <p:tgtEl>
                                          <p:spTgt spid="40"/>
                                        </p:tgtEl>
                                      </p:cBhvr>
                                    </p:animEffect>
                                  </p:childTnLst>
                                </p:cTn>
                              </p:par>
                            </p:childTnLst>
                          </p:cTn>
                        </p:par>
                        <p:par>
                          <p:cTn id="108" fill="hold">
                            <p:stCondLst>
                              <p:cond delay="10500"/>
                            </p:stCondLst>
                            <p:childTnLst>
                              <p:par>
                                <p:cTn id="109" presetID="53" presetClass="entr" presetSubtype="16" fill="hold" nodeType="after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p:cTn id="111" dur="500" fill="hold"/>
                                        <p:tgtEl>
                                          <p:spTgt spid="18"/>
                                        </p:tgtEl>
                                        <p:attrNameLst>
                                          <p:attrName>ppt_w</p:attrName>
                                        </p:attrNameLst>
                                      </p:cBhvr>
                                      <p:tavLst>
                                        <p:tav tm="0">
                                          <p:val>
                                            <p:fltVal val="0"/>
                                          </p:val>
                                        </p:tav>
                                        <p:tav tm="100000">
                                          <p:val>
                                            <p:strVal val="#ppt_w"/>
                                          </p:val>
                                        </p:tav>
                                      </p:tavLst>
                                    </p:anim>
                                    <p:anim calcmode="lin" valueType="num">
                                      <p:cBhvr>
                                        <p:cTn id="112" dur="500" fill="hold"/>
                                        <p:tgtEl>
                                          <p:spTgt spid="18"/>
                                        </p:tgtEl>
                                        <p:attrNameLst>
                                          <p:attrName>ppt_h</p:attrName>
                                        </p:attrNameLst>
                                      </p:cBhvr>
                                      <p:tavLst>
                                        <p:tav tm="0">
                                          <p:val>
                                            <p:fltVal val="0"/>
                                          </p:val>
                                        </p:tav>
                                        <p:tav tm="100000">
                                          <p:val>
                                            <p:strVal val="#ppt_h"/>
                                          </p:val>
                                        </p:tav>
                                      </p:tavLst>
                                    </p:anim>
                                    <p:animEffect transition="in" filter="fade">
                                      <p:cBhvr>
                                        <p:cTn id="113" dur="500"/>
                                        <p:tgtEl>
                                          <p:spTgt spid="18"/>
                                        </p:tgtEl>
                                      </p:cBhvr>
                                    </p:animEffect>
                                  </p:childTnLst>
                                </p:cTn>
                              </p:par>
                            </p:childTnLst>
                          </p:cTn>
                        </p:par>
                        <p:par>
                          <p:cTn id="114" fill="hold">
                            <p:stCondLst>
                              <p:cond delay="11000"/>
                            </p:stCondLst>
                            <p:childTnLst>
                              <p:par>
                                <p:cTn id="115" presetID="22" presetClass="entr" presetSubtype="2" fill="hold" nodeType="after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wipe(right)">
                                      <p:cBhvr>
                                        <p:cTn id="1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con&#10;&#10;Description automatically generated">
            <a:extLst>
              <a:ext uri="{FF2B5EF4-FFF2-40B4-BE49-F238E27FC236}">
                <a16:creationId xmlns:a16="http://schemas.microsoft.com/office/drawing/2014/main" id="{24ACE86D-6B9F-A14A-98FC-1AA3D403869E}"/>
              </a:ext>
            </a:extLst>
          </p:cNvPr>
          <p:cNvPicPr>
            <a:picLocks noGrp="1" noChangeAspect="1"/>
          </p:cNvPicPr>
          <p:nvPr>
            <p:ph idx="1"/>
          </p:nvPr>
        </p:nvPicPr>
        <p:blipFill>
          <a:blip r:embed="rId3"/>
          <a:stretch>
            <a:fillRect/>
          </a:stretch>
        </p:blipFill>
        <p:spPr>
          <a:xfrm>
            <a:off x="10642092" y="5145024"/>
            <a:ext cx="1186434" cy="1186434"/>
          </a:xfrm>
        </p:spPr>
      </p:pic>
      <p:pic>
        <p:nvPicPr>
          <p:cNvPr id="7" name="Picture 6" descr="A picture containing text, clock&#10;&#10;Description automatically generated">
            <a:extLst>
              <a:ext uri="{FF2B5EF4-FFF2-40B4-BE49-F238E27FC236}">
                <a16:creationId xmlns:a16="http://schemas.microsoft.com/office/drawing/2014/main" id="{93369EC0-B178-D74A-8E77-7158DCFDFA83}"/>
              </a:ext>
            </a:extLst>
          </p:cNvPr>
          <p:cNvPicPr>
            <a:picLocks noChangeAspect="1"/>
          </p:cNvPicPr>
          <p:nvPr/>
        </p:nvPicPr>
        <p:blipFill>
          <a:blip r:embed="rId4"/>
          <a:stretch>
            <a:fillRect/>
          </a:stretch>
        </p:blipFill>
        <p:spPr>
          <a:xfrm>
            <a:off x="10540395" y="5984850"/>
            <a:ext cx="694914" cy="693215"/>
          </a:xfrm>
          <a:prstGeom prst="rect">
            <a:avLst/>
          </a:prstGeom>
        </p:spPr>
      </p:pic>
      <p:pic>
        <p:nvPicPr>
          <p:cNvPr id="2050" name="Picture 2" descr="Facebook Messenger - Wikidata">
            <a:extLst>
              <a:ext uri="{FF2B5EF4-FFF2-40B4-BE49-F238E27FC236}">
                <a16:creationId xmlns:a16="http://schemas.microsoft.com/office/drawing/2014/main" id="{207B0FC1-79A2-C14B-AF31-15799B28D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7017" y="-1"/>
            <a:ext cx="3428999" cy="34289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s new in Whatsapp for Android? New Beta Version with ...">
            <a:extLst>
              <a:ext uri="{FF2B5EF4-FFF2-40B4-BE49-F238E27FC236}">
                <a16:creationId xmlns:a16="http://schemas.microsoft.com/office/drawing/2014/main" id="{504BC043-F075-FE43-8415-D4B56AFAB9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261" y="3356579"/>
            <a:ext cx="3428998" cy="35102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legram (software) - Wikipedia">
            <a:extLst>
              <a:ext uri="{FF2B5EF4-FFF2-40B4-BE49-F238E27FC236}">
                <a16:creationId xmlns:a16="http://schemas.microsoft.com/office/drawing/2014/main" id="{D3295277-6842-C247-8848-AF51AAB37E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0604" y="3249067"/>
            <a:ext cx="3428998" cy="342899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0FD7CA3-06DC-5949-97F7-ACA31D56FB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1" y="15402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067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71AD5B8F-518B-5845-BDF0-AAC4E364FFF6}"/>
              </a:ext>
            </a:extLst>
          </p:cNvPr>
          <p:cNvPicPr>
            <a:picLocks noChangeAspect="1"/>
          </p:cNvPicPr>
          <p:nvPr/>
        </p:nvPicPr>
        <p:blipFill>
          <a:blip r:embed="rId3"/>
          <a:stretch>
            <a:fillRect/>
          </a:stretch>
        </p:blipFill>
        <p:spPr>
          <a:xfrm>
            <a:off x="5058917" y="2391917"/>
            <a:ext cx="2074165" cy="2074165"/>
          </a:xfrm>
          <a:prstGeom prst="rect">
            <a:avLst/>
          </a:prstGeom>
        </p:spPr>
      </p:pic>
    </p:spTree>
    <p:extLst>
      <p:ext uri="{BB962C8B-B14F-4D97-AF65-F5344CB8AC3E}">
        <p14:creationId xmlns:p14="http://schemas.microsoft.com/office/powerpoint/2010/main" val="4213995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5FC94-84B0-6A47-BB64-A8BC3C7A52EC}"/>
              </a:ext>
            </a:extLst>
          </p:cNvPr>
          <p:cNvPicPr>
            <a:picLocks noChangeAspect="1"/>
          </p:cNvPicPr>
          <p:nvPr/>
        </p:nvPicPr>
        <p:blipFill>
          <a:blip r:embed="rId3"/>
          <a:stretch>
            <a:fillRect/>
          </a:stretch>
        </p:blipFill>
        <p:spPr>
          <a:xfrm rot="20004519">
            <a:off x="-425672" y="3256456"/>
            <a:ext cx="12192000" cy="979181"/>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16AC224B-6769-2B40-832F-C53429DE505F}"/>
              </a:ext>
            </a:extLst>
          </p:cNvPr>
          <p:cNvPicPr>
            <a:picLocks noChangeAspect="1"/>
          </p:cNvPicPr>
          <p:nvPr/>
        </p:nvPicPr>
        <p:blipFill>
          <a:blip r:embed="rId4"/>
          <a:stretch>
            <a:fillRect/>
          </a:stretch>
        </p:blipFill>
        <p:spPr>
          <a:xfrm rot="20584050">
            <a:off x="-45537" y="664325"/>
            <a:ext cx="6654800" cy="1511300"/>
          </a:xfrm>
          <a:prstGeom prst="rect">
            <a:avLst/>
          </a:prstGeom>
        </p:spPr>
      </p:pic>
      <p:pic>
        <p:nvPicPr>
          <p:cNvPr id="9" name="Picture 8" descr="Text&#10;&#10;Description automatically generated">
            <a:extLst>
              <a:ext uri="{FF2B5EF4-FFF2-40B4-BE49-F238E27FC236}">
                <a16:creationId xmlns:a16="http://schemas.microsoft.com/office/drawing/2014/main" id="{A088F139-1DBC-E14B-B5E8-10550C43DE99}"/>
              </a:ext>
            </a:extLst>
          </p:cNvPr>
          <p:cNvPicPr>
            <a:picLocks noChangeAspect="1"/>
          </p:cNvPicPr>
          <p:nvPr/>
        </p:nvPicPr>
        <p:blipFill>
          <a:blip r:embed="rId5"/>
          <a:stretch>
            <a:fillRect/>
          </a:stretch>
        </p:blipFill>
        <p:spPr>
          <a:xfrm rot="657911">
            <a:off x="7120128" y="3899559"/>
            <a:ext cx="5200650" cy="2635250"/>
          </a:xfrm>
          <a:prstGeom prst="rect">
            <a:avLst/>
          </a:prstGeom>
        </p:spPr>
      </p:pic>
    </p:spTree>
    <p:extLst>
      <p:ext uri="{BB962C8B-B14F-4D97-AF65-F5344CB8AC3E}">
        <p14:creationId xmlns:p14="http://schemas.microsoft.com/office/powerpoint/2010/main" val="196493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AFE4-B488-AC42-A5D8-A638B9252773}"/>
              </a:ext>
            </a:extLst>
          </p:cNvPr>
          <p:cNvSpPr>
            <a:spLocks noGrp="1"/>
          </p:cNvSpPr>
          <p:nvPr>
            <p:ph type="title"/>
          </p:nvPr>
        </p:nvSpPr>
        <p:spPr/>
        <p:txBody>
          <a:bodyPr/>
          <a:lstStyle/>
          <a:p>
            <a:r>
              <a:rPr lang="en-US" dirty="0"/>
              <a:t>Privacy is a commodity</a:t>
            </a:r>
          </a:p>
        </p:txBody>
      </p:sp>
      <p:pic>
        <p:nvPicPr>
          <p:cNvPr id="5" name="Picture 4">
            <a:extLst>
              <a:ext uri="{FF2B5EF4-FFF2-40B4-BE49-F238E27FC236}">
                <a16:creationId xmlns:a16="http://schemas.microsoft.com/office/drawing/2014/main" id="{141FD47D-D73F-394D-9E0F-12468A375433}"/>
              </a:ext>
            </a:extLst>
          </p:cNvPr>
          <p:cNvPicPr>
            <a:picLocks noChangeAspect="1"/>
          </p:cNvPicPr>
          <p:nvPr/>
        </p:nvPicPr>
        <p:blipFill>
          <a:blip r:embed="rId3"/>
          <a:stretch>
            <a:fillRect/>
          </a:stretch>
        </p:blipFill>
        <p:spPr>
          <a:xfrm>
            <a:off x="4371450" y="2514600"/>
            <a:ext cx="3124200" cy="3251200"/>
          </a:xfrm>
          <a:prstGeom prst="rect">
            <a:avLst/>
          </a:prstGeom>
        </p:spPr>
      </p:pic>
    </p:spTree>
    <p:extLst>
      <p:ext uri="{BB962C8B-B14F-4D97-AF65-F5344CB8AC3E}">
        <p14:creationId xmlns:p14="http://schemas.microsoft.com/office/powerpoint/2010/main" val="134081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5997</TotalTime>
  <Words>1704</Words>
  <Application>Microsoft Macintosh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Century Gothic</vt:lpstr>
      <vt:lpstr>Mesh</vt:lpstr>
      <vt:lpstr>The value of 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Privacy is a commodity</vt:lpstr>
      <vt:lpstr>HERE IS A JOKE TO PLACATE THE sense OF IMPENDING DOOM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value of privacy</dc:title>
  <dc:creator>Balsdon, Quintin</dc:creator>
  <cp:lastModifiedBy>Balsdon, Quintin</cp:lastModifiedBy>
  <cp:revision>22</cp:revision>
  <dcterms:created xsi:type="dcterms:W3CDTF">2021-02-09T13:55:55Z</dcterms:created>
  <dcterms:modified xsi:type="dcterms:W3CDTF">2021-03-05T13:07:34Z</dcterms:modified>
</cp:coreProperties>
</file>